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emf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A58D475-7749-2EF0-7EDE-77D3F3896D56}"/>
              </a:ext>
            </a:extLst>
          </p:cNvPr>
          <p:cNvSpPr txBox="1"/>
          <p:nvPr/>
        </p:nvSpPr>
        <p:spPr>
          <a:xfrm>
            <a:off x="179461" y="605819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Movimiento Unidimensional con aceleración constante</a:t>
            </a:r>
            <a:endParaRPr lang="es-SV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79D8009-39EC-5ACB-03FB-C7497976B7E8}"/>
              </a:ext>
            </a:extLst>
          </p:cNvPr>
          <p:cNvSpPr txBox="1"/>
          <p:nvPr/>
        </p:nvSpPr>
        <p:spPr>
          <a:xfrm>
            <a:off x="179461" y="975151"/>
            <a:ext cx="1176756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 movimiento en línea recta, con aceleración constante. También se conoce como movimiento rectilíneo uniformemente acelerado.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C1C864F-0BAB-7789-A30E-38D499127672}"/>
              </a:ext>
            </a:extLst>
          </p:cNvPr>
          <p:cNvSpPr txBox="1"/>
          <p:nvPr/>
        </p:nvSpPr>
        <p:spPr>
          <a:xfrm>
            <a:off x="179460" y="1680440"/>
            <a:ext cx="11630827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Supongamos una partícula cualquiera que se mueve a lo largo del eje x: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C9D8A92-EFD3-AEE6-9CB4-EDBA74690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0" y="2056981"/>
            <a:ext cx="6362700" cy="13335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5909366-2535-566D-ED1E-20B51BC49EE5}"/>
              </a:ext>
            </a:extLst>
          </p:cNvPr>
          <p:cNvSpPr txBox="1"/>
          <p:nvPr/>
        </p:nvSpPr>
        <p:spPr>
          <a:xfrm>
            <a:off x="179461" y="3467520"/>
            <a:ext cx="1075061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esquema aparece imagen del objeto en los tiempos t=0, t=1, t=2, t=3 segundos.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E77A9E6-C7E3-1C88-32F3-B34960E2BD94}"/>
              </a:ext>
            </a:extLst>
          </p:cNvPr>
          <p:cNvSpPr txBox="1"/>
          <p:nvPr/>
        </p:nvSpPr>
        <p:spPr>
          <a:xfrm>
            <a:off x="179460" y="4117442"/>
            <a:ext cx="11459911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Observamos que cada segundo, la distancia que recorre va aumentando. Esto debido a que la velocidad también está aumentando. Al revisar detenidamente, vemos que cada segundo, la velocidad está aumentando en 3 m/s; así en t=0, la velocidad es 2m/s; un segundo después aumenta a 5m/s; otro segundo después aumenta a 8 m/s; el siguiente segundo aumenta a 11 m/s. Diremos entonces que el incremento de la velocidad es de 3 m/s cada segundo. A eso se le llama aceleración. Decimos entonces que la aceleración es de 3 m/s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5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A2ED732-7BA4-9F96-2189-DA3FD232A14F}"/>
              </a:ext>
            </a:extLst>
          </p:cNvPr>
          <p:cNvSpPr txBox="1"/>
          <p:nvPr/>
        </p:nvSpPr>
        <p:spPr>
          <a:xfrm>
            <a:off x="222191" y="585618"/>
            <a:ext cx="615297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general vamos a definir las variables siguientes: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056A9D-A827-429D-8B29-519770C53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53" y="1064041"/>
            <a:ext cx="6657975" cy="16192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710DE38F-2498-0B3B-1CBD-85E9A2376838}"/>
                  </a:ext>
                </a:extLst>
              </p:cNvPr>
              <p:cNvSpPr txBox="1"/>
              <p:nvPr/>
            </p:nvSpPr>
            <p:spPr>
              <a:xfrm>
                <a:off x="136733" y="4616321"/>
                <a:ext cx="1811709" cy="8940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𝑎𝑑𝑡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sup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𝑑𝑣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710DE38F-2498-0B3B-1CBD-85E9A2376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4616321"/>
                <a:ext cx="1811709" cy="8940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02BB577F-6AD3-C17F-F927-6801F7A0F704}"/>
              </a:ext>
            </a:extLst>
          </p:cNvPr>
          <p:cNvSpPr txBox="1"/>
          <p:nvPr/>
        </p:nvSpPr>
        <p:spPr>
          <a:xfrm>
            <a:off x="320468" y="2788204"/>
            <a:ext cx="652471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 aceleración es constante, entonces: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886E119-FD80-B274-43EA-E78830B1AF50}"/>
                  </a:ext>
                </a:extLst>
              </p:cNvPr>
              <p:cNvSpPr txBox="1"/>
              <p:nvPr/>
            </p:nvSpPr>
            <p:spPr>
              <a:xfrm>
                <a:off x="136733" y="3268669"/>
                <a:ext cx="1290414" cy="757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886E119-FD80-B274-43EA-E78830B1A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3268669"/>
                <a:ext cx="1290414" cy="7576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788C8B18-14F4-1A37-EDBE-B4A536F623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191" y="4026312"/>
            <a:ext cx="908383" cy="17070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262074D-D28B-8293-5351-50D9612C6C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733" y="4290136"/>
            <a:ext cx="1377815" cy="493819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7672115D-3989-A3AF-1DF5-B3DB18A58765}"/>
              </a:ext>
            </a:extLst>
          </p:cNvPr>
          <p:cNvSpPr txBox="1"/>
          <p:nvPr/>
        </p:nvSpPr>
        <p:spPr>
          <a:xfrm>
            <a:off x="136733" y="5323395"/>
            <a:ext cx="6152972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aceleración es ahora constante, entonces puede salir de la integral: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A6F5EC29-E949-5C15-94E9-C0F1EFECB7FF}"/>
                  </a:ext>
                </a:extLst>
              </p:cNvPr>
              <p:cNvSpPr txBox="1"/>
              <p:nvPr/>
            </p:nvSpPr>
            <p:spPr>
              <a:xfrm>
                <a:off x="136733" y="5905838"/>
                <a:ext cx="1905712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𝑎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A6F5EC29-E949-5C15-94E9-C0F1EFECB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5905838"/>
                <a:ext cx="1905712" cy="7457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D732F0BA-41AD-9A19-4C10-08ECB2286156}"/>
                  </a:ext>
                </a:extLst>
              </p:cNvPr>
              <p:cNvSpPr txBox="1"/>
              <p:nvPr/>
            </p:nvSpPr>
            <p:spPr>
              <a:xfrm>
                <a:off x="6289705" y="2849791"/>
                <a:ext cx="1598062" cy="627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bSup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D732F0BA-41AD-9A19-4C10-08ECB2286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705" y="2849791"/>
                <a:ext cx="1598062" cy="6279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76CB5B8-6185-3F6F-749A-1FEA88DF3E00}"/>
                  </a:ext>
                </a:extLst>
              </p:cNvPr>
              <p:cNvSpPr txBox="1"/>
              <p:nvPr/>
            </p:nvSpPr>
            <p:spPr>
              <a:xfrm>
                <a:off x="8887625" y="617027"/>
                <a:ext cx="2264061" cy="8940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𝑣𝑑𝑡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76CB5B8-6185-3F6F-749A-1FEA88DF3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7625" y="617027"/>
                <a:ext cx="2264061" cy="8940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Imagen 29">
            <a:extLst>
              <a:ext uri="{FF2B5EF4-FFF2-40B4-BE49-F238E27FC236}">
                <a16:creationId xmlns:a16="http://schemas.microsoft.com/office/drawing/2014/main" id="{49FFBB48-D6F8-47EC-0399-283A6E1DE6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7078" y="3501016"/>
            <a:ext cx="1859441" cy="304826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91C2AC43-7FA7-315A-9E0F-B21258D9452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50331" y="3906515"/>
            <a:ext cx="1140051" cy="19508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F720CC29-C2D5-F9B9-F0CC-2E595C3BB4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38911" y="4335860"/>
            <a:ext cx="1146147" cy="201185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F16E1D49-F9A1-C3D3-F345-92ED931AB9F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33454" y="4569515"/>
            <a:ext cx="1146147" cy="49381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E112D1FE-FB7E-109B-74BA-217A06436A4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65121" y="4990790"/>
            <a:ext cx="682811" cy="499915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01165866-E0B5-0DAC-42DA-AF297E1A57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456341" y="5683859"/>
            <a:ext cx="902286" cy="170703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206E7D16-F4BD-5706-235D-F517D4B579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0003" y="5981268"/>
            <a:ext cx="1377815" cy="493819"/>
          </a:xfrm>
          <a:prstGeom prst="rect">
            <a:avLst/>
          </a:prstGeom>
        </p:spPr>
      </p:pic>
      <p:sp>
        <p:nvSpPr>
          <p:cNvPr id="48" name="CuadroTexto 47">
            <a:extLst>
              <a:ext uri="{FF2B5EF4-FFF2-40B4-BE49-F238E27FC236}">
                <a16:creationId xmlns:a16="http://schemas.microsoft.com/office/drawing/2014/main" id="{61B2D129-EEB8-77FD-937B-95CC85EF2313}"/>
              </a:ext>
            </a:extLst>
          </p:cNvPr>
          <p:cNvSpPr txBox="1"/>
          <p:nvPr/>
        </p:nvSpPr>
        <p:spPr>
          <a:xfrm>
            <a:off x="8537249" y="1389527"/>
            <a:ext cx="365576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aceleración es constante, pero no la velocidad, por lo tanto, no puede salir de la integral: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18AE21CF-BA23-CBF0-4639-858894BDBB4C}"/>
                  </a:ext>
                </a:extLst>
              </p:cNvPr>
              <p:cNvSpPr txBox="1"/>
              <p:nvPr/>
            </p:nvSpPr>
            <p:spPr>
              <a:xfrm>
                <a:off x="8441820" y="2310432"/>
                <a:ext cx="2127902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18AE21CF-BA23-CBF0-4639-858894BDB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820" y="2310432"/>
                <a:ext cx="2127902" cy="74571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8E8AFBE1-F0C7-0A07-52B2-E62B45B8DF13}"/>
                  </a:ext>
                </a:extLst>
              </p:cNvPr>
              <p:cNvSpPr txBox="1"/>
              <p:nvPr/>
            </p:nvSpPr>
            <p:spPr>
              <a:xfrm>
                <a:off x="8537249" y="3127545"/>
                <a:ext cx="3221763" cy="170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Entonces utilizaremos la expresión anterior que encontramos para la velocidad (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𝑎𝑡</m:t>
                    </m:r>
                  </m:oMath>
                </a14:m>
                <a:r>
                  <a:rPr lang="es-SV" sz="18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8E8AFBE1-F0C7-0A07-52B2-E62B45B8D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249" y="3127545"/>
                <a:ext cx="3221763" cy="1709571"/>
              </a:xfrm>
              <a:prstGeom prst="rect">
                <a:avLst/>
              </a:prstGeom>
              <a:blipFill>
                <a:blip r:embed="rId18"/>
                <a:stretch>
                  <a:fillRect l="-1512" b="-5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52DBF5CC-74A5-2CFD-32FF-7118360632EE}"/>
                  </a:ext>
                </a:extLst>
              </p:cNvPr>
              <p:cNvSpPr txBox="1"/>
              <p:nvPr/>
            </p:nvSpPr>
            <p:spPr>
              <a:xfrm>
                <a:off x="8216851" y="4917684"/>
                <a:ext cx="2963618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52DBF5CC-74A5-2CFD-32FF-711836063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851" y="4917684"/>
                <a:ext cx="2963618" cy="74571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3D43723B-9327-FAE2-983E-066BC2606FB5}"/>
                  </a:ext>
                </a:extLst>
              </p:cNvPr>
              <p:cNvSpPr txBox="1"/>
              <p:nvPr/>
            </p:nvSpPr>
            <p:spPr>
              <a:xfrm>
                <a:off x="8185040" y="5683859"/>
                <a:ext cx="2720809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3D43723B-9327-FAE2-983E-066BC2606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040" y="5683859"/>
                <a:ext cx="2720809" cy="74571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20" grpId="0"/>
      <p:bldP spid="24" grpId="0"/>
      <p:bldP spid="26" grpId="0"/>
      <p:bldP spid="28" grpId="0"/>
      <p:bldP spid="48" grpId="0"/>
      <p:bldP spid="52" grpId="0"/>
      <p:bldP spid="54" grpId="0"/>
      <p:bldP spid="56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DED82FB0-45DD-5C8D-422D-3345D01E28E6}"/>
                  </a:ext>
                </a:extLst>
              </p:cNvPr>
              <p:cNvSpPr txBox="1"/>
              <p:nvPr/>
            </p:nvSpPr>
            <p:spPr>
              <a:xfrm>
                <a:off x="126356" y="650386"/>
                <a:ext cx="2720809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DED82FB0-45DD-5C8D-422D-3345D01E2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650386"/>
                <a:ext cx="2720809" cy="7457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7D37224-F257-096B-D274-46DC36F17032}"/>
                  </a:ext>
                </a:extLst>
              </p:cNvPr>
              <p:cNvSpPr txBox="1"/>
              <p:nvPr/>
            </p:nvSpPr>
            <p:spPr>
              <a:xfrm>
                <a:off x="126356" y="1396103"/>
                <a:ext cx="3080758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</m:nary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7D37224-F257-096B-D274-46DC36F17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1396103"/>
                <a:ext cx="3080758" cy="7457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B840D897-DEA4-A4A5-9150-8F75811493A3}"/>
              </a:ext>
            </a:extLst>
          </p:cNvPr>
          <p:cNvSpPr txBox="1"/>
          <p:nvPr/>
        </p:nvSpPr>
        <p:spPr>
          <a:xfrm>
            <a:off x="126356" y="2299049"/>
            <a:ext cx="308075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(velocidad inicial y aceleración son constantes numéricas)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9077377-773A-5317-F274-C25A81B72A87}"/>
                  </a:ext>
                </a:extLst>
              </p:cNvPr>
              <p:cNvSpPr txBox="1"/>
              <p:nvPr/>
            </p:nvSpPr>
            <p:spPr>
              <a:xfrm>
                <a:off x="126356" y="2966762"/>
                <a:ext cx="3080758" cy="745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nary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9077377-773A-5317-F274-C25A81B72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2966762"/>
                <a:ext cx="3080758" cy="745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31BB01E-E8A0-ABD9-135D-5143BDE5B551}"/>
                  </a:ext>
                </a:extLst>
              </p:cNvPr>
              <p:cNvSpPr txBox="1"/>
              <p:nvPr/>
            </p:nvSpPr>
            <p:spPr>
              <a:xfrm>
                <a:off x="126356" y="3712479"/>
                <a:ext cx="2924085" cy="8998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bSup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31BB01E-E8A0-ABD9-135D-5143BDE5B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3712479"/>
                <a:ext cx="2924085" cy="899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B60771C6-7071-E657-B2D8-869A6E3F46E6}"/>
                  </a:ext>
                </a:extLst>
              </p:cNvPr>
              <p:cNvSpPr txBox="1"/>
              <p:nvPr/>
            </p:nvSpPr>
            <p:spPr>
              <a:xfrm>
                <a:off x="126356" y="4380192"/>
                <a:ext cx="3559322" cy="630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−0</m:t>
                        </m:r>
                      </m:e>
                    </m:d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B60771C6-7071-E657-B2D8-869A6E3F4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4380192"/>
                <a:ext cx="3559322" cy="630173"/>
              </a:xfrm>
              <a:prstGeom prst="rect">
                <a:avLst/>
              </a:prstGeom>
              <a:blipFill>
                <a:blip r:embed="rId7"/>
                <a:stretch>
                  <a:fillRect b="-679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F545750-7196-E55F-497D-C991EEEFD5CB}"/>
                  </a:ext>
                </a:extLst>
              </p:cNvPr>
              <p:cNvSpPr txBox="1"/>
              <p:nvPr/>
            </p:nvSpPr>
            <p:spPr>
              <a:xfrm>
                <a:off x="-85459" y="4903868"/>
                <a:ext cx="2704743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F545750-7196-E55F-497D-C991EEEFD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5459" y="4903868"/>
                <a:ext cx="2704743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218E937-1F3D-A966-FA58-340DABE4F82F}"/>
                  </a:ext>
                </a:extLst>
              </p:cNvPr>
              <p:cNvSpPr txBox="1"/>
              <p:nvPr/>
            </p:nvSpPr>
            <p:spPr>
              <a:xfrm>
                <a:off x="126356" y="5514804"/>
                <a:ext cx="2414186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i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i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i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tx1"/>
                  </a:solidFill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218E937-1F3D-A966-FA58-340DABE4F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6" y="5514804"/>
                <a:ext cx="2414186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>
            <a:extLst>
              <a:ext uri="{FF2B5EF4-FFF2-40B4-BE49-F238E27FC236}">
                <a16:creationId xmlns:a16="http://schemas.microsoft.com/office/drawing/2014/main" id="{3178A7A9-BDB0-C0D1-71E0-FBA11EA8FC7A}"/>
              </a:ext>
            </a:extLst>
          </p:cNvPr>
          <p:cNvSpPr txBox="1"/>
          <p:nvPr/>
        </p:nvSpPr>
        <p:spPr>
          <a:xfrm>
            <a:off x="4524998" y="540420"/>
            <a:ext cx="6469166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misma forma, combinando la definición de velocidad y aceleración, se puede obtener la tercera ecuación, que resulta redundante (con dos de ellas es suficiente para resolver cualquier caso):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D4CF6B4-F8BA-7528-A4EC-CF951C28163F}"/>
                  </a:ext>
                </a:extLst>
              </p:cNvPr>
              <p:cNvSpPr txBox="1"/>
              <p:nvPr/>
            </p:nvSpPr>
            <p:spPr>
              <a:xfrm>
                <a:off x="4289988" y="2422874"/>
                <a:ext cx="245691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s-SV" i="0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  <m:sup>
                          <m:r>
                            <a:rPr lang="es-SV" i="0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SV" i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s-SV" i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SV" dirty="0"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D4CF6B4-F8BA-7528-A4EC-CF951C281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988" y="2422874"/>
                <a:ext cx="245691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>
            <a:extLst>
              <a:ext uri="{FF2B5EF4-FFF2-40B4-BE49-F238E27FC236}">
                <a16:creationId xmlns:a16="http://schemas.microsoft.com/office/drawing/2014/main" id="{ABEC272D-7F7C-B14C-0DEE-F822E1C8CB7B}"/>
              </a:ext>
            </a:extLst>
          </p:cNvPr>
          <p:cNvSpPr txBox="1"/>
          <p:nvPr/>
        </p:nvSpPr>
        <p:spPr>
          <a:xfrm>
            <a:off x="4524998" y="2978464"/>
            <a:ext cx="6469166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Entonces, las ecuaciones del movimiento rectilíneo uniformemente acelerado son: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2BB106A3-25B8-B602-E75D-869F0C0DC6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54396" y="3858833"/>
            <a:ext cx="2128097" cy="14144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45BDAE4D-76C1-435D-E4CC-4337895B1DE2}"/>
                  </a:ext>
                </a:extLst>
              </p:cNvPr>
              <p:cNvSpPr txBox="1"/>
              <p:nvPr/>
            </p:nvSpPr>
            <p:spPr>
              <a:xfrm>
                <a:off x="6704282" y="3712479"/>
                <a:ext cx="6469166" cy="2031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Donde: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𝑝𝑜𝑠𝑖𝑐𝑖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𝑓𝑖𝑛𝑎𝑙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𝑡𝑖𝑒𝑚𝑝𝑜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𝑝𝑜𝑠𝑖𝑐𝑖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𝑖𝑛𝑖𝑐𝑖𝑎𝑙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𝑣𝑒𝑙𝑜𝑐𝑖𝑑𝑎𝑑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𝑖𝑛𝑖𝑐𝑖𝑎𝑙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𝑝𝑎𝑟𝑎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𝑣𝑒𝑙𝑜𝑐𝑖𝑑𝑎𝑑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𝑓𝑖𝑛𝑎𝑙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𝑡𝑖𝑒𝑚𝑝𝑜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𝑎𝑐𝑒𝑙𝑒𝑟𝑎𝑐𝑖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𝑐𝑜𝑛𝑠𝑡𝑎𝑛𝑡𝑒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𝑑𝑒𝑠𝑝𝑙𝑎𝑧𝑎𝑚𝑖𝑒𝑛𝑡𝑜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45BDAE4D-76C1-435D-E4CC-4337895B1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282" y="3712479"/>
                <a:ext cx="6469166" cy="2031325"/>
              </a:xfrm>
              <a:prstGeom prst="rect">
                <a:avLst/>
              </a:prstGeom>
              <a:blipFill>
                <a:blip r:embed="rId12"/>
                <a:stretch>
                  <a:fillRect l="-848" t="-1502" b="-180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47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453</Words>
  <Application>Microsoft Office PowerPoint</Application>
  <PresentationFormat>Panorámica</PresentationFormat>
  <Paragraphs>36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2023-11-18T01:51:13Z</dcterms:modified>
</cp:coreProperties>
</file>